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7" r:id="rId1"/>
  </p:sldMasterIdLst>
  <p:notesMasterIdLst>
    <p:notesMasterId r:id="rId29"/>
  </p:notesMasterIdLst>
  <p:handoutMasterIdLst>
    <p:handoutMasterId r:id="rId30"/>
  </p:handoutMasterIdLst>
  <p:sldIdLst>
    <p:sldId id="599" r:id="rId2"/>
    <p:sldId id="628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622" r:id="rId25"/>
    <p:sldId id="623" r:id="rId26"/>
    <p:sldId id="624" r:id="rId27"/>
    <p:sldId id="625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99428-9D9B-D645-92F8-FA9397E4DBDE}" v="20" dt="2023-01-24T20:11:06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5510" autoAdjust="0"/>
  </p:normalViewPr>
  <p:slideViewPr>
    <p:cSldViewPr snapToGrid="0">
      <p:cViewPr varScale="1">
        <p:scale>
          <a:sx n="122" d="100"/>
          <a:sy n="122" d="100"/>
        </p:scale>
        <p:origin x="1928" y="200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736" y="8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BC399428-9D9B-D645-92F8-FA9397E4DBDE}"/>
    <pc:docChg chg="modSld">
      <pc:chgData name="Kyle Clark" userId="8386f11d-aac6-4cfc-9b3b-2b64aed7b16f" providerId="ADAL" clId="{BC399428-9D9B-D645-92F8-FA9397E4DBDE}" dt="2023-01-24T20:11:06.766" v="19" actId="20577"/>
      <pc:docMkLst>
        <pc:docMk/>
      </pc:docMkLst>
      <pc:sldChg chg="modSp">
        <pc:chgData name="Kyle Clark" userId="8386f11d-aac6-4cfc-9b3b-2b64aed7b16f" providerId="ADAL" clId="{BC399428-9D9B-D645-92F8-FA9397E4DBDE}" dt="2023-01-24T20:11:06.766" v="19" actId="20577"/>
        <pc:sldMkLst>
          <pc:docMk/>
          <pc:sldMk cId="782881578" sldId="628"/>
        </pc:sldMkLst>
        <pc:spChg chg="mod">
          <ac:chgData name="Kyle Clark" userId="8386f11d-aac6-4cfc-9b3b-2b64aed7b16f" providerId="ADAL" clId="{BC399428-9D9B-D645-92F8-FA9397E4DBDE}" dt="2023-01-24T20:10:03.580" v="7" actId="20577"/>
          <ac:spMkLst>
            <pc:docMk/>
            <pc:sldMk cId="782881578" sldId="628"/>
            <ac:spMk id="11" creationId="{00000000-0000-0000-0000-000000000000}"/>
          </ac:spMkLst>
        </pc:spChg>
        <pc:spChg chg="mod">
          <ac:chgData name="Kyle Clark" userId="8386f11d-aac6-4cfc-9b3b-2b64aed7b16f" providerId="ADAL" clId="{BC399428-9D9B-D645-92F8-FA9397E4DBDE}" dt="2023-01-24T20:10:26.440" v="11" actId="20577"/>
          <ac:spMkLst>
            <pc:docMk/>
            <pc:sldMk cId="782881578" sldId="628"/>
            <ac:spMk id="31" creationId="{00000000-0000-0000-0000-000000000000}"/>
          </ac:spMkLst>
        </pc:spChg>
        <pc:spChg chg="mod">
          <ac:chgData name="Kyle Clark" userId="8386f11d-aac6-4cfc-9b3b-2b64aed7b16f" providerId="ADAL" clId="{BC399428-9D9B-D645-92F8-FA9397E4DBDE}" dt="2023-01-24T20:09:27.785" v="1" actId="20577"/>
          <ac:spMkLst>
            <pc:docMk/>
            <pc:sldMk cId="782881578" sldId="628"/>
            <ac:spMk id="51" creationId="{00000000-0000-0000-0000-000000000000}"/>
          </ac:spMkLst>
        </pc:spChg>
        <pc:spChg chg="mod">
          <ac:chgData name="Kyle Clark" userId="8386f11d-aac6-4cfc-9b3b-2b64aed7b16f" providerId="ADAL" clId="{BC399428-9D9B-D645-92F8-FA9397E4DBDE}" dt="2023-01-24T20:10:45.582" v="15" actId="20577"/>
          <ac:spMkLst>
            <pc:docMk/>
            <pc:sldMk cId="782881578" sldId="628"/>
            <ac:spMk id="60" creationId="{00000000-0000-0000-0000-000000000000}"/>
          </ac:spMkLst>
        </pc:spChg>
        <pc:spChg chg="mod">
          <ac:chgData name="Kyle Clark" userId="8386f11d-aac6-4cfc-9b3b-2b64aed7b16f" providerId="ADAL" clId="{BC399428-9D9B-D645-92F8-FA9397E4DBDE}" dt="2023-01-24T20:11:06.766" v="19" actId="20577"/>
          <ac:spMkLst>
            <pc:docMk/>
            <pc:sldMk cId="782881578" sldId="628"/>
            <ac:spMk id="7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EFC8F9-D7D7-48EB-8D6C-BA58BECA1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2226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-1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l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3" y="3116454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ctr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Preliminary Training  for Drug Evaluation and Classification</a:t>
            </a:r>
          </a:p>
          <a:p>
            <a:pPr>
              <a:defRPr/>
            </a:pPr>
            <a:r>
              <a:rPr lang="en-US" dirty="0"/>
              <a:t>Overview of Signs and Symptoms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Session 7</a:t>
            </a:r>
          </a:p>
          <a:p>
            <a:pPr>
              <a:defRPr/>
            </a:pPr>
            <a:r>
              <a:rPr lang="en-US" dirty="0"/>
              <a:t>Page </a:t>
            </a:r>
            <a:fld id="{410AD431-3D80-4615-94FF-21AB252E013D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6079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i="1" dirty="0">
              <a:latin typeface="+mn-lt"/>
            </a:endParaRPr>
          </a:p>
        </p:txBody>
      </p:sp>
      <p:pic>
        <p:nvPicPr>
          <p:cNvPr id="7" name="Picture 4" descr="session 7 matr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7" y="3878791"/>
            <a:ext cx="6300826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3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1" y="3116454"/>
            <a:ext cx="645582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10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16454"/>
            <a:ext cx="649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11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22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16454"/>
            <a:ext cx="649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12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99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7" y="3116454"/>
            <a:ext cx="647988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13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14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0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7" y="3116454"/>
            <a:ext cx="6479887" cy="6044034"/>
          </a:xfrm>
        </p:spPr>
        <p:txBody>
          <a:bodyPr/>
          <a:lstStyle/>
          <a:p>
            <a:pPr defTabSz="9574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15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7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4"/>
            <a:ext cx="646785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16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4"/>
            <a:ext cx="646785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17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05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1" y="3116454"/>
            <a:ext cx="645582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18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54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1" y="3116454"/>
            <a:ext cx="645582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19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5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16454"/>
            <a:ext cx="649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20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10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7" y="3116454"/>
            <a:ext cx="647988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21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69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1" y="3116454"/>
            <a:ext cx="645582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22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77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16454"/>
            <a:ext cx="649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23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66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16454"/>
            <a:ext cx="649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24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95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7" y="3116454"/>
            <a:ext cx="647988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25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68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1" y="3116454"/>
            <a:ext cx="645582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26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2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i="1" dirty="0">
              <a:latin typeface="+mn-lt"/>
            </a:endParaRPr>
          </a:p>
        </p:txBody>
      </p:sp>
      <p:pic>
        <p:nvPicPr>
          <p:cNvPr id="7" name="Picture 4" descr="session 7 matr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" y="3767629"/>
            <a:ext cx="6404864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27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2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1" y="3116454"/>
            <a:ext cx="645582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3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5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4"/>
            <a:ext cx="646785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4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1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16454"/>
            <a:ext cx="649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5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6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7" y="3116454"/>
            <a:ext cx="647988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6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7" y="3116454"/>
            <a:ext cx="647988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7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7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1" y="3116454"/>
            <a:ext cx="645582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8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5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7" y="3116454"/>
            <a:ext cx="647988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 for Drug Evaluation and Classification</a:t>
            </a:r>
          </a:p>
          <a:p>
            <a:pPr>
              <a:defRPr/>
            </a:pPr>
            <a:r>
              <a:rPr lang="en-US"/>
              <a:t>Overview of Signs and Symptoms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410AD431-3D80-4615-94FF-21AB252E013D}" type="slidenum">
              <a:rPr lang="en-US" smtClean="0"/>
              <a:pPr>
                <a:defRPr/>
              </a:pPr>
              <a:t>9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4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1"/>
            <a:ext cx="3381375" cy="37476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D9049F-57DD-4E4E-98D5-63619AA61663}"/>
              </a:ext>
            </a:extLst>
          </p:cNvPr>
          <p:cNvGrpSpPr/>
          <p:nvPr userDrawn="1"/>
        </p:nvGrpSpPr>
        <p:grpSpPr>
          <a:xfrm>
            <a:off x="1680324" y="5325672"/>
            <a:ext cx="5783353" cy="1066909"/>
            <a:chOff x="1849343" y="5325672"/>
            <a:chExt cx="5783353" cy="1066909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3187464-8CA5-4198-A5F9-BE08755AB5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769" y="5325672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75CE8E-D6D6-4ECB-A2F9-1F1897509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053" y="5479499"/>
              <a:ext cx="1136643" cy="7592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8D2334-75AF-4C00-BF24-6FABF96D6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9343" y="5619374"/>
              <a:ext cx="1199169" cy="47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9534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D4AE-3C05-49D8-B2ED-EB10BCE5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F96FC-ABC6-4560-B32B-62D03CF04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6D7E1C-2EB5-4A69-A646-E60FB20384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562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08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7435704" y="6492875"/>
            <a:ext cx="1708296" cy="365125"/>
          </a:xfrm>
        </p:spPr>
        <p:txBody>
          <a:bodyPr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100BBD1F-F6D7-460B-A83B-52410AD7CB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5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4631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7-Overview of Signs and Symptoms</a:t>
            </a:r>
          </a:p>
          <a:p>
            <a:endParaRPr lang="en-US" sz="1400" spc="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/>
        </p:nvSpPr>
        <p:spPr>
          <a:xfrm>
            <a:off x="0" y="6515325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Preliminary Training for DEC Program</a:t>
            </a:r>
          </a:p>
        </p:txBody>
      </p:sp>
    </p:spTree>
    <p:extLst>
      <p:ext uri="{BB962C8B-B14F-4D97-AF65-F5344CB8AC3E}">
        <p14:creationId xmlns:p14="http://schemas.microsoft.com/office/powerpoint/2010/main" val="34814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76263" indent="-376238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556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43000" indent="-3556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629420" y="1539162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kern="0" dirty="0"/>
              <a:t>Session 7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521200" y="2514600"/>
            <a:ext cx="38713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Overview of Signs and Symptoms</a:t>
            </a:r>
          </a:p>
        </p:txBody>
      </p:sp>
      <p:pic>
        <p:nvPicPr>
          <p:cNvPr id="7" name="Content Placeholder 4" descr="IV"/>
          <p:cNvPicPr>
            <a:picLocks noChangeAspect="1" noChangeArrowheads="1"/>
          </p:cNvPicPr>
          <p:nvPr/>
        </p:nvPicPr>
        <p:blipFill>
          <a:blip r:embed="rId4"/>
          <a:srcRect l="18143" t="15800" r="17572" b="15401"/>
          <a:stretch>
            <a:fillRect/>
          </a:stretch>
        </p:blipFill>
        <p:spPr bwMode="auto">
          <a:xfrm>
            <a:off x="571333" y="1539162"/>
            <a:ext cx="3612740" cy="255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5256E09-A5AF-404A-A80D-E21977FBBC4D}"/>
              </a:ext>
            </a:extLst>
          </p:cNvPr>
          <p:cNvGrpSpPr/>
          <p:nvPr/>
        </p:nvGrpSpPr>
        <p:grpSpPr>
          <a:xfrm>
            <a:off x="1680324" y="5325672"/>
            <a:ext cx="5783353" cy="1066909"/>
            <a:chOff x="1849343" y="5325672"/>
            <a:chExt cx="5783353" cy="106690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F704811-1C3F-4A76-93D1-2F18B1307C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769" y="5325672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D1ABB4-99EB-40D5-981D-962083369F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053" y="5479499"/>
              <a:ext cx="1136643" cy="75925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A61EC5-5B55-4C48-9997-9C5BAA624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9343" y="5619374"/>
              <a:ext cx="1199169" cy="4795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6875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CNS Stimulants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Vital signs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Pulse rate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Blood pressure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Body temperature</a:t>
            </a:r>
          </a:p>
          <a:p>
            <a:pPr lvl="1"/>
            <a:r>
              <a:rPr lang="en-US" dirty="0"/>
              <a:t>Muscle tone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4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Hallucinogens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HGN</a:t>
            </a:r>
          </a:p>
          <a:p>
            <a:pPr lvl="1"/>
            <a:r>
              <a:rPr lang="en-US" dirty="0"/>
              <a:t>VGN</a:t>
            </a:r>
          </a:p>
          <a:p>
            <a:pPr lvl="1"/>
            <a:r>
              <a:rPr lang="en-US" dirty="0"/>
              <a:t>LOC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8" descr="peyote"/>
          <p:cNvPicPr>
            <a:picLocks noChangeAspect="1" noChangeArrowheads="1"/>
          </p:cNvPicPr>
          <p:nvPr/>
        </p:nvPicPr>
        <p:blipFill>
          <a:blip r:embed="rId4"/>
          <a:srcRect l="4114" t="4808" r="2531"/>
          <a:stretch>
            <a:fillRect/>
          </a:stretch>
        </p:blipFill>
        <p:spPr bwMode="auto">
          <a:xfrm>
            <a:off x="3631158" y="3924907"/>
            <a:ext cx="2924175" cy="19637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II-4"/>
          <p:cNvPicPr>
            <a:picLocks noChangeAspect="1" noChangeArrowheads="1"/>
          </p:cNvPicPr>
          <p:nvPr/>
        </p:nvPicPr>
        <p:blipFill>
          <a:blip r:embed="rId5"/>
          <a:srcRect l="26857" t="23399" r="26857" b="19200"/>
          <a:stretch>
            <a:fillRect/>
          </a:stretch>
        </p:blipFill>
        <p:spPr bwMode="auto">
          <a:xfrm>
            <a:off x="2674689" y="1632556"/>
            <a:ext cx="2236787" cy="19796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6" descr="ecstac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33" y="1821634"/>
            <a:ext cx="21193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Hallucinogens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Pupil Size</a:t>
            </a:r>
          </a:p>
          <a:p>
            <a:pPr lvl="1"/>
            <a:r>
              <a:rPr lang="en-US" dirty="0"/>
              <a:t>Reaction to Light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V-7"/>
          <p:cNvPicPr>
            <a:picLocks noChangeAspect="1" noChangeArrowheads="1"/>
          </p:cNvPicPr>
          <p:nvPr/>
        </p:nvPicPr>
        <p:blipFill>
          <a:blip r:embed="rId4"/>
          <a:srcRect l="9572" t="3799" r="8286" b="3000"/>
          <a:stretch>
            <a:fillRect/>
          </a:stretch>
        </p:blipFill>
        <p:spPr bwMode="auto">
          <a:xfrm>
            <a:off x="847725" y="3197083"/>
            <a:ext cx="3286125" cy="2660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P8120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3176445"/>
            <a:ext cx="3568700" cy="26765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2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Hallucinogens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Vital signs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Pulse rate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Blood pressure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Body temperature</a:t>
            </a:r>
          </a:p>
          <a:p>
            <a:pPr lvl="1"/>
            <a:r>
              <a:rPr lang="en-US" dirty="0"/>
              <a:t>Muscle tone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7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Dissociative Anesthetics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HGN</a:t>
            </a:r>
          </a:p>
          <a:p>
            <a:pPr lvl="1"/>
            <a:r>
              <a:rPr lang="en-US" dirty="0"/>
              <a:t>VGN</a:t>
            </a:r>
          </a:p>
          <a:p>
            <a:pPr lvl="1"/>
            <a:r>
              <a:rPr lang="en-US" dirty="0"/>
              <a:t>LOC</a:t>
            </a:r>
          </a:p>
          <a:p>
            <a:endParaRPr lang="en-US" dirty="0"/>
          </a:p>
        </p:txBody>
      </p:sp>
      <p:pic>
        <p:nvPicPr>
          <p:cNvPr id="7" name="Picture 7" descr="II-5 first"/>
          <p:cNvPicPr>
            <a:picLocks noChangeAspect="1" noChangeArrowheads="1"/>
          </p:cNvPicPr>
          <p:nvPr/>
        </p:nvPicPr>
        <p:blipFill>
          <a:blip r:embed="rId4"/>
          <a:srcRect l="667" r="1334" b="2942"/>
          <a:stretch>
            <a:fillRect/>
          </a:stretch>
        </p:blipFill>
        <p:spPr bwMode="auto">
          <a:xfrm>
            <a:off x="3236118" y="1875002"/>
            <a:ext cx="2687638" cy="18097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Coricidin HBP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3927867"/>
            <a:ext cx="2687638" cy="18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xm-mar-29-2011-2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92" y="332181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3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Dissociative Anesthetics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Pupil Size</a:t>
            </a:r>
          </a:p>
          <a:p>
            <a:pPr lvl="1"/>
            <a:r>
              <a:rPr lang="en-US" dirty="0"/>
              <a:t>Reaction to Light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V-7"/>
          <p:cNvPicPr>
            <a:picLocks noChangeAspect="1" noChangeArrowheads="1"/>
          </p:cNvPicPr>
          <p:nvPr/>
        </p:nvPicPr>
        <p:blipFill>
          <a:blip r:embed="rId4"/>
          <a:srcRect l="9572" t="3799" r="8286" b="3000"/>
          <a:stretch>
            <a:fillRect/>
          </a:stretch>
        </p:blipFill>
        <p:spPr bwMode="auto">
          <a:xfrm>
            <a:off x="847725" y="3149785"/>
            <a:ext cx="3286125" cy="2660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P8120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3129147"/>
            <a:ext cx="3568700" cy="26765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8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Dissociative Anesthetics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Vital signs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Pulse rate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Blood pressure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Body temperature</a:t>
            </a:r>
          </a:p>
          <a:p>
            <a:pPr lvl="1"/>
            <a:r>
              <a:rPr lang="en-US" dirty="0"/>
              <a:t>Muscle tone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Narcotic Analgesics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HGN</a:t>
            </a:r>
          </a:p>
          <a:p>
            <a:pPr lvl="1"/>
            <a:r>
              <a:rPr lang="en-US" dirty="0"/>
              <a:t>VGN</a:t>
            </a:r>
          </a:p>
          <a:p>
            <a:pPr lvl="1"/>
            <a:r>
              <a:rPr lang="en-US" dirty="0"/>
              <a:t>LOC</a:t>
            </a:r>
          </a:p>
          <a:p>
            <a:endParaRPr lang="en-US" dirty="0"/>
          </a:p>
        </p:txBody>
      </p:sp>
      <p:pic>
        <p:nvPicPr>
          <p:cNvPr id="7" name="Picture 7" descr="Heroin2"/>
          <p:cNvPicPr>
            <a:picLocks noChangeAspect="1" noChangeArrowheads="1"/>
          </p:cNvPicPr>
          <p:nvPr/>
        </p:nvPicPr>
        <p:blipFill>
          <a:blip r:embed="rId4"/>
          <a:srcRect l="2000" b="4903"/>
          <a:stretch>
            <a:fillRect/>
          </a:stretch>
        </p:blipFill>
        <p:spPr bwMode="auto">
          <a:xfrm>
            <a:off x="2522538" y="1935163"/>
            <a:ext cx="2687637" cy="1773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OxiContin%20bottle%20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6725" y="2325166"/>
            <a:ext cx="2479675" cy="34337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6" descr="morphine_sulfate2-300x25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99" y="4042048"/>
            <a:ext cx="21939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7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Narcotic Analgesics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Pupil Size</a:t>
            </a:r>
          </a:p>
          <a:p>
            <a:pPr lvl="1"/>
            <a:r>
              <a:rPr lang="en-US" dirty="0"/>
              <a:t>Reaction to Light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V-7"/>
          <p:cNvPicPr>
            <a:picLocks noChangeAspect="1" noChangeArrowheads="1"/>
          </p:cNvPicPr>
          <p:nvPr/>
        </p:nvPicPr>
        <p:blipFill>
          <a:blip r:embed="rId4"/>
          <a:srcRect l="9572" t="3799" r="8286" b="3000"/>
          <a:stretch>
            <a:fillRect/>
          </a:stretch>
        </p:blipFill>
        <p:spPr bwMode="auto">
          <a:xfrm>
            <a:off x="847725" y="3244381"/>
            <a:ext cx="3286125" cy="2660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P8120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3223743"/>
            <a:ext cx="3568700" cy="26765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Narcotic Analgesics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Vital signs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Pulse rate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Blood pressure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Body temperature</a:t>
            </a:r>
          </a:p>
          <a:p>
            <a:pPr lvl="1"/>
            <a:r>
              <a:rPr lang="en-US" dirty="0"/>
              <a:t>Muscle tone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0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219200" y="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+mj-lt"/>
              </a:rPr>
              <a:t>INDICATORS CONSISTENT WITH DRUG CATEGORIES</a:t>
            </a:r>
          </a:p>
        </p:txBody>
      </p:sp>
      <p:graphicFrame>
        <p:nvGraphicFramePr>
          <p:cNvPr id="686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24289"/>
              </p:ext>
            </p:extLst>
          </p:nvPr>
        </p:nvGraphicFramePr>
        <p:xfrm>
          <a:off x="152400" y="381000"/>
          <a:ext cx="8839200" cy="512921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196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Depressants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Stimulants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Hallucinogens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Dissociative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Anesthetics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Narcotic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Analgesics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Inhalants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Cannabis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96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HGN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07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VGN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97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LOC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70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Pupil 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97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Reaction to Light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66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Pulse Rate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15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Blood Pressure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69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Body Temperature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301"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Muscle Tone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 b="1">
                          <a:solidFill>
                            <a:srgbClr val="003366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sz="2400" b="1">
                          <a:solidFill>
                            <a:srgbClr val="0033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Font typeface="Trebuchet MS" pitchFamily="34" charset="0"/>
                        <a:defRPr sz="2000">
                          <a:solidFill>
                            <a:srgbClr val="0033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>
                          <a:solidFill>
                            <a:srgbClr val="0033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</a:t>
            </a:r>
            <a:r>
              <a:rPr lang="en-US" altLang="en-US" sz="16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1447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</a:t>
            </a:r>
          </a:p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(High Dose)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20859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667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Normal (1)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5791200"/>
            <a:ext cx="617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(1)    Soma, Quaaludes, and some anti-depressants usually dilate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3200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Slow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95400" y="37338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Down (2)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95400" y="41148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Down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95400" y="4572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5029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Flaccid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2200" y="10191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62200" y="1600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62200" y="2133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38400" y="2667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Dilated</a:t>
            </a:r>
            <a:r>
              <a:rPr lang="en-US" altLang="en-US" sz="1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62200" y="3200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Slow 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62200" y="37623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</a:t>
            </a:r>
            <a:r>
              <a:rPr lang="en-US" altLang="en-US" sz="12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362200" y="41148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</a:t>
            </a:r>
            <a:r>
              <a:rPr lang="en-US" altLang="en-US" sz="12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2200" y="4572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  </a:t>
            </a:r>
            <a:r>
              <a:rPr lang="en-US" altLang="en-US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362200" y="5029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Rigid   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05200" y="990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 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9000" y="1600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  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29000" y="2133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  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29000" y="2667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Dilated  </a:t>
            </a:r>
            <a:r>
              <a:rPr lang="en-US" altLang="en-US" sz="12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8600" y="6019800"/>
            <a:ext cx="563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(2)    ETOH, Quaaludes, and some anti-depressants may elevate.  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29000" y="32289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(3)   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8600" y="6248400"/>
            <a:ext cx="548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(3)    Certain psychedelic amphetamines may cause slowing.  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29000" y="37623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29000" y="41148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</a:t>
            </a:r>
            <a:r>
              <a:rPr lang="en-US" altLang="en-US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29000" y="4572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</a:t>
            </a:r>
            <a:r>
              <a:rPr lang="en-US" altLang="en-US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29000" y="5029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Rigid</a:t>
            </a:r>
            <a:r>
              <a:rPr lang="en-US" altLang="en-US" sz="1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72000" y="10191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</a:t>
            </a:r>
            <a:r>
              <a:rPr lang="en-US" altLang="en-US" sz="12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0" y="1600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</a:t>
            </a:r>
            <a:r>
              <a:rPr lang="en-US" altLang="en-US" sz="12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2000" y="2133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 </a:t>
            </a:r>
            <a:r>
              <a:rPr lang="en-US" altLang="en-US" sz="1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72000" y="2667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  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0" y="3200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 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0" y="37623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 </a:t>
            </a:r>
            <a:r>
              <a:rPr lang="en-US" altLang="en-US" sz="12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572000" y="41148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</a:t>
            </a:r>
            <a:r>
              <a:rPr lang="en-US" altLang="en-US" sz="120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2000" y="4572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</a:t>
            </a:r>
            <a:r>
              <a:rPr lang="en-US" altLang="en-US" sz="120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72000" y="5029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Rigid     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715000" y="990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  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715000" y="1600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  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15000" y="2133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  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15000" y="2667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Constricted </a:t>
            </a:r>
            <a:r>
              <a:rPr lang="en-US" altLang="en-US" sz="120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638800" y="3124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dirty="0">
                <a:solidFill>
                  <a:srgbClr val="CC0000"/>
                </a:solidFill>
              </a:rPr>
              <a:t>Little or None Visible    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715000" y="37623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Down     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15000" y="41148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Down    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715000" y="4572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Down</a:t>
            </a:r>
            <a:r>
              <a:rPr lang="en-US" altLang="en-US" sz="120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715000" y="5029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Flaccid </a:t>
            </a:r>
            <a:r>
              <a:rPr lang="en-US" altLang="en-US" sz="120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781800" y="990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 </a:t>
            </a:r>
            <a:r>
              <a:rPr lang="en-US" altLang="en-US" sz="1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781800" y="1447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</a:t>
            </a:r>
          </a:p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(High Dose)</a:t>
            </a:r>
            <a:r>
              <a:rPr lang="en-US" altLang="en-US" sz="12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781800" y="20859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  </a:t>
            </a:r>
            <a:r>
              <a:rPr lang="en-US" altLang="en-US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781800" y="2667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(4)   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28600" y="6477000"/>
            <a:ext cx="5562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(4)    Possibly dilated. 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781800" y="3200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Slow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781800" y="37623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</a:t>
            </a:r>
            <a:r>
              <a:rPr lang="en-US" altLang="en-US" sz="1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781800" y="41100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Up/Down (5) 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181600" y="6122988"/>
            <a:ext cx="3962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8463" indent="-344488"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(5)    Down with anesthetic gases, up with volatile solvents and aerosols.  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819900" y="459898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dirty="0">
                <a:solidFill>
                  <a:srgbClr val="CC0000"/>
                </a:solidFill>
              </a:rPr>
              <a:t>Up/Down/Normal 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781800" y="5024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or</a:t>
            </a:r>
          </a:p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Flaccid 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924800" y="9906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924800" y="1600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None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924800" y="2057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Present 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924800" y="2667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Dilated (6)</a:t>
            </a:r>
            <a:r>
              <a:rPr lang="en-US" altLang="en-US" sz="1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181600" y="6553200"/>
            <a:ext cx="3962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(6</a:t>
            </a:r>
            <a:r>
              <a:rPr lang="en-US" altLang="en-US" sz="1100">
                <a:solidFill>
                  <a:schemeClr val="tx1"/>
                </a:solidFill>
              </a:rPr>
              <a:t>)    Possibly normal.  </a:t>
            </a:r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848600" y="3200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  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848600" y="37623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 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848600" y="42195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rgbClr val="CC0000"/>
                </a:solidFill>
              </a:rPr>
              <a:t>Up 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924800" y="45720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 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924800" y="50292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Normal  </a:t>
            </a:r>
          </a:p>
        </p:txBody>
      </p:sp>
      <p:sp>
        <p:nvSpPr>
          <p:cNvPr id="5295" name="TextBox 76"/>
          <p:cNvSpPr txBox="1">
            <a:spLocks noChangeArrowheads="1"/>
          </p:cNvSpPr>
          <p:nvPr/>
        </p:nvSpPr>
        <p:spPr bwMode="auto">
          <a:xfrm>
            <a:off x="152400" y="5575300"/>
            <a:ext cx="8839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FOOTNOTE: These indicators are those most consistent with the category, keep in mind there may be variations due to individual reaction, dose taken and drug interactions.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25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7-</a:t>
            </a:r>
            <a:fld id="{BA07EE51-159D-4D41-86F9-D433332C8C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8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Inhalants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HGN</a:t>
            </a:r>
          </a:p>
          <a:p>
            <a:pPr lvl="1"/>
            <a:r>
              <a:rPr lang="en-US" dirty="0"/>
              <a:t>VGN</a:t>
            </a:r>
          </a:p>
          <a:p>
            <a:pPr lvl="1"/>
            <a:r>
              <a:rPr lang="en-US" dirty="0"/>
              <a:t>LOC</a:t>
            </a:r>
          </a:p>
          <a:p>
            <a:endParaRPr lang="en-US" dirty="0"/>
          </a:p>
        </p:txBody>
      </p:sp>
      <p:pic>
        <p:nvPicPr>
          <p:cNvPr id="7" name="Picture 5" descr="Inhal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9249" y="1957776"/>
            <a:ext cx="2530475" cy="21066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inhalan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1863" y="4280289"/>
            <a:ext cx="2540000" cy="15605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7" descr="inhalents-nitrous-ox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11" y="3149195"/>
            <a:ext cx="2916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9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Inhalants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Pupil Size</a:t>
            </a:r>
          </a:p>
          <a:p>
            <a:pPr lvl="1"/>
            <a:r>
              <a:rPr lang="en-US" dirty="0"/>
              <a:t>Reaction to Light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V-7"/>
          <p:cNvPicPr>
            <a:picLocks noChangeAspect="1" noChangeArrowheads="1"/>
          </p:cNvPicPr>
          <p:nvPr/>
        </p:nvPicPr>
        <p:blipFill>
          <a:blip r:embed="rId4"/>
          <a:srcRect l="9572" t="3799" r="8286" b="3000"/>
          <a:stretch>
            <a:fillRect/>
          </a:stretch>
        </p:blipFill>
        <p:spPr bwMode="auto">
          <a:xfrm>
            <a:off x="847725" y="3291679"/>
            <a:ext cx="3286125" cy="2660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P8120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3271041"/>
            <a:ext cx="3568700" cy="26765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5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Inhalants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Vital signs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Pulse rate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Blood pressure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Body temperature</a:t>
            </a:r>
          </a:p>
          <a:p>
            <a:pPr lvl="1"/>
            <a:r>
              <a:rPr lang="en-US" dirty="0"/>
              <a:t>Muscle tone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1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Cannabis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HGN</a:t>
            </a:r>
          </a:p>
          <a:p>
            <a:pPr lvl="1"/>
            <a:r>
              <a:rPr lang="en-US" dirty="0"/>
              <a:t>VGN </a:t>
            </a:r>
          </a:p>
          <a:p>
            <a:pPr lvl="1"/>
            <a:r>
              <a:rPr lang="en-US" dirty="0"/>
              <a:t>LOC</a:t>
            </a:r>
          </a:p>
          <a:p>
            <a:endParaRPr lang="en-US" dirty="0"/>
          </a:p>
        </p:txBody>
      </p:sp>
      <p:pic>
        <p:nvPicPr>
          <p:cNvPr id="7" name="Picture 6" descr="cannabis2"/>
          <p:cNvPicPr>
            <a:picLocks noChangeAspect="1" noChangeArrowheads="1"/>
          </p:cNvPicPr>
          <p:nvPr/>
        </p:nvPicPr>
        <p:blipFill>
          <a:blip r:embed="rId4"/>
          <a:srcRect l="1334" t="2942"/>
          <a:stretch>
            <a:fillRect/>
          </a:stretch>
        </p:blipFill>
        <p:spPr bwMode="auto">
          <a:xfrm>
            <a:off x="5526415" y="2004686"/>
            <a:ext cx="3021012" cy="20193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M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35759" y="1558982"/>
            <a:ext cx="2351087" cy="23510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6" descr="marj2-hashi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9599" r="12000" b="6400"/>
          <a:stretch>
            <a:fillRect/>
          </a:stretch>
        </p:blipFill>
        <p:spPr bwMode="auto">
          <a:xfrm>
            <a:off x="3711464" y="4501822"/>
            <a:ext cx="22098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7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Cannabis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Pupil Size</a:t>
            </a:r>
          </a:p>
          <a:p>
            <a:pPr lvl="1"/>
            <a:r>
              <a:rPr lang="en-US" dirty="0"/>
              <a:t>Reaction to Light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V-7"/>
          <p:cNvPicPr>
            <a:picLocks noChangeAspect="1" noChangeArrowheads="1"/>
          </p:cNvPicPr>
          <p:nvPr/>
        </p:nvPicPr>
        <p:blipFill>
          <a:blip r:embed="rId4"/>
          <a:srcRect l="9572" t="3799" r="8286" b="3000"/>
          <a:stretch>
            <a:fillRect/>
          </a:stretch>
        </p:blipFill>
        <p:spPr bwMode="auto">
          <a:xfrm>
            <a:off x="847725" y="3291679"/>
            <a:ext cx="3286125" cy="2660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P8120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3271041"/>
            <a:ext cx="3568700" cy="26765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5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Cannabis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Vital signs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Pulse rate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Blood pressure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Body temperature</a:t>
            </a:r>
          </a:p>
          <a:p>
            <a:pPr lvl="1"/>
            <a:r>
              <a:rPr lang="en-US" dirty="0"/>
              <a:t>Muscle tone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7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Wrap 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algn="ctr"/>
            <a:r>
              <a:rPr lang="en-US" altLang="en-US" dirty="0"/>
              <a:t>Matrix summarizes major signs and indicators of drug influence observed by DREs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17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Questions?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0117F19-E21A-4CA0-A27B-34FFEFFC8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35850" y="6492875"/>
            <a:ext cx="1708150" cy="365125"/>
          </a:xfrm>
        </p:spPr>
        <p:txBody>
          <a:bodyPr/>
          <a:lstStyle/>
          <a:p>
            <a:r>
              <a:rPr lang="en-US"/>
              <a:t>7-</a:t>
            </a:r>
            <a:fld id="{100BBD1F-F6D7-460B-A83B-52410AD7CB68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70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BA07EE51-159D-4D41-86F9-D433332C8C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Give examples of specific drugs belonging to the seven drug categories</a:t>
            </a:r>
          </a:p>
          <a:p>
            <a:pPr lvl="1"/>
            <a:r>
              <a:rPr lang="en-US" dirty="0"/>
              <a:t>Describe major signs and symptoms of impairment associated with each category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Sign and Symptom Definition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Sign: An observable or detectable indicator of drug influence</a:t>
            </a:r>
          </a:p>
          <a:p>
            <a:pPr lvl="1"/>
            <a:r>
              <a:rPr lang="en-US" dirty="0"/>
              <a:t>Symptom: A subjective indicator of drug influence reported by the drug-impaired subject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57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CNS Depressants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BA07EE51-159D-4D41-86F9-D433332C8C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770573" lvl="1" indent="-285750">
              <a:spcBef>
                <a:spcPts val="1200"/>
              </a:spcBef>
            </a:pPr>
            <a:r>
              <a:rPr lang="en-US" altLang="en-US" dirty="0"/>
              <a:t>HGN</a:t>
            </a:r>
          </a:p>
          <a:p>
            <a:pPr marL="770573" lvl="1" indent="-285750">
              <a:spcBef>
                <a:spcPts val="1200"/>
              </a:spcBef>
            </a:pPr>
            <a:r>
              <a:rPr lang="en-US" altLang="en-US" dirty="0"/>
              <a:t>VGN</a:t>
            </a:r>
          </a:p>
          <a:p>
            <a:pPr marL="770573" lvl="1" indent="-285750">
              <a:spcBef>
                <a:spcPts val="1200"/>
              </a:spcBef>
            </a:pPr>
            <a:r>
              <a:rPr lang="en-US" altLang="en-US" dirty="0"/>
              <a:t>LOC</a:t>
            </a:r>
          </a:p>
        </p:txBody>
      </p:sp>
      <p:pic>
        <p:nvPicPr>
          <p:cNvPr id="7" name="Picture 7" descr="II-2"/>
          <p:cNvPicPr>
            <a:picLocks noChangeAspect="1" noChangeArrowheads="1"/>
          </p:cNvPicPr>
          <p:nvPr/>
        </p:nvPicPr>
        <p:blipFill>
          <a:blip r:embed="rId4"/>
          <a:srcRect l="35001" t="15143" r="28799" b="35143"/>
          <a:stretch>
            <a:fillRect/>
          </a:stretch>
        </p:blipFill>
        <p:spPr bwMode="auto">
          <a:xfrm>
            <a:off x="3154554" y="1711824"/>
            <a:ext cx="1268412" cy="2438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valium1"/>
          <p:cNvPicPr>
            <a:picLocks noChangeAspect="1" noChangeArrowheads="1"/>
          </p:cNvPicPr>
          <p:nvPr/>
        </p:nvPicPr>
        <p:blipFill>
          <a:blip r:embed="rId5"/>
          <a:srcRect l="6976" t="9166" r="8139" b="10001"/>
          <a:stretch>
            <a:fillRect/>
          </a:stretch>
        </p:blipFill>
        <p:spPr bwMode="auto">
          <a:xfrm>
            <a:off x="3154554" y="4443692"/>
            <a:ext cx="1833563" cy="12176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SCAN00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3729317"/>
            <a:ext cx="2370138" cy="19319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XANAX 2 MG TAB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62" y="2126846"/>
            <a:ext cx="16287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5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CNS Depressants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BA07EE51-159D-4D41-86F9-D433332C8C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dirty="0"/>
              <a:t>Pupil Size</a:t>
            </a:r>
          </a:p>
          <a:p>
            <a:pPr lvl="1"/>
            <a:r>
              <a:rPr lang="en-US" dirty="0"/>
              <a:t>Reaction to Light</a:t>
            </a:r>
          </a:p>
          <a:p>
            <a:endParaRPr lang="en-US" dirty="0"/>
          </a:p>
        </p:txBody>
      </p:sp>
      <p:pic>
        <p:nvPicPr>
          <p:cNvPr id="6" name="Picture 5" descr="V-7"/>
          <p:cNvPicPr>
            <a:picLocks noChangeAspect="1" noChangeArrowheads="1"/>
          </p:cNvPicPr>
          <p:nvPr/>
        </p:nvPicPr>
        <p:blipFill>
          <a:blip r:embed="rId4"/>
          <a:srcRect l="9572" t="3799" r="8286" b="3000"/>
          <a:stretch>
            <a:fillRect/>
          </a:stretch>
        </p:blipFill>
        <p:spPr bwMode="auto">
          <a:xfrm>
            <a:off x="847725" y="3207480"/>
            <a:ext cx="3286125" cy="2660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P8120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2325" y="3213830"/>
            <a:ext cx="3568700" cy="26765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CNS Depressants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Vital signs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Pulse rate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Blood pressure</a:t>
            </a:r>
          </a:p>
          <a:p>
            <a:pPr lvl="2">
              <a:buFont typeface="Wingdings 2" panose="05020102010507070707" pitchFamily="18" charset="2"/>
              <a:buChar char="P"/>
            </a:pPr>
            <a:r>
              <a:rPr lang="en-US" dirty="0"/>
              <a:t>Body temperature</a:t>
            </a:r>
          </a:p>
          <a:p>
            <a:pPr lvl="1"/>
            <a:r>
              <a:rPr lang="en-US" dirty="0"/>
              <a:t>Muscle tone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7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CNS Stimulants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altLang="en-US" dirty="0"/>
              <a:t>HGN</a:t>
            </a:r>
          </a:p>
          <a:p>
            <a:pPr lvl="1"/>
            <a:r>
              <a:rPr lang="en-US" altLang="en-US" dirty="0"/>
              <a:t>VGN</a:t>
            </a:r>
          </a:p>
          <a:p>
            <a:pPr lvl="1"/>
            <a:r>
              <a:rPr lang="en-US" altLang="en-US" dirty="0"/>
              <a:t>LOC </a:t>
            </a:r>
          </a:p>
        </p:txBody>
      </p:sp>
      <p:pic>
        <p:nvPicPr>
          <p:cNvPr id="7" name="Picture 7" descr="II-3"/>
          <p:cNvPicPr>
            <a:picLocks noChangeAspect="1" noChangeArrowheads="1"/>
          </p:cNvPicPr>
          <p:nvPr/>
        </p:nvPicPr>
        <p:blipFill>
          <a:blip r:embed="rId4"/>
          <a:srcRect l="25858" t="28400" r="21428" b="23399"/>
          <a:stretch>
            <a:fillRect/>
          </a:stretch>
        </p:blipFill>
        <p:spPr bwMode="auto">
          <a:xfrm>
            <a:off x="4641057" y="4004008"/>
            <a:ext cx="2963862" cy="19351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coca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8488" y="1915187"/>
            <a:ext cx="2984500" cy="1936750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3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CNS Stimulants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7-</a:t>
            </a:r>
            <a:fld id="{BA07EE51-159D-4D41-86F9-D433332C8C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Pupil size</a:t>
            </a:r>
          </a:p>
          <a:p>
            <a:pPr lvl="1"/>
            <a:r>
              <a:rPr lang="en-US" dirty="0"/>
              <a:t>Reaction to light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V-7"/>
          <p:cNvPicPr>
            <a:picLocks noChangeAspect="1" noChangeArrowheads="1"/>
          </p:cNvPicPr>
          <p:nvPr/>
        </p:nvPicPr>
        <p:blipFill>
          <a:blip r:embed="rId4"/>
          <a:srcRect l="9572" t="3799" r="8286" b="3000"/>
          <a:stretch>
            <a:fillRect/>
          </a:stretch>
        </p:blipFill>
        <p:spPr bwMode="auto">
          <a:xfrm>
            <a:off x="847725" y="3223246"/>
            <a:ext cx="3286125" cy="2660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P8120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3243883"/>
            <a:ext cx="3568700" cy="26765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44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PROJECT_OPEN" val="0"/>
  <p:tag name="ARTICULATE_SLIDE_COUNT" val="27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82&quot;&gt;&lt;property id=&quot;20148&quot; value=&quot;5&quot;/&gt;&lt;property id=&quot;20300&quot; value=&quot;Slide 1&quot;/&gt;&lt;property id=&quot;20307&quot; value=&quot;599&quot;/&gt;&lt;/object&gt;&lt;object type=&quot;3&quot; unique_id=&quot;178583&quot;&gt;&lt;property id=&quot;20148&quot; value=&quot;5&quot;/&gt;&lt;property id=&quot;20300&quot; value=&quot;Slide 3 - &amp;quot;Learning Objectives&amp;quot;&quot;/&gt;&lt;property id=&quot;20307&quot; value=&quot;600&quot;/&gt;&lt;/object&gt;&lt;object type=&quot;3&quot; unique_id=&quot;178584&quot;&gt;&lt;property id=&quot;20148&quot; value=&quot;5&quot;/&gt;&lt;property id=&quot;20300&quot; value=&quot;Slide 4 - &amp;quot;Sign and Symptom Definition&amp;quot;&quot;/&gt;&lt;property id=&quot;20307&quot; value=&quot;601&quot;/&gt;&lt;/object&gt;&lt;object type=&quot;3&quot; unique_id=&quot;178585&quot;&gt;&lt;property id=&quot;20148&quot; value=&quot;5&quot;/&gt;&lt;property id=&quot;20300&quot; value=&quot;Slide 5 - &amp;quot;CNS Depressants&amp;quot;&quot;/&gt;&lt;property id=&quot;20307&quot; value=&quot;602&quot;/&gt;&lt;/object&gt;&lt;object type=&quot;3&quot; unique_id=&quot;178586&quot;&gt;&lt;property id=&quot;20148&quot; value=&quot;5&quot;/&gt;&lt;property id=&quot;20300&quot; value=&quot;Slide 6 - &amp;quot;CNS Depressants&amp;quot;&quot;/&gt;&lt;property id=&quot;20307&quot; value=&quot;603&quot;/&gt;&lt;/object&gt;&lt;object type=&quot;3&quot; unique_id=&quot;178587&quot;&gt;&lt;property id=&quot;20148&quot; value=&quot;5&quot;/&gt;&lt;property id=&quot;20300&quot; value=&quot;Slide 7 - &amp;quot;CNS Depressants&amp;quot;&quot;/&gt;&lt;property id=&quot;20307&quot; value=&quot;604&quot;/&gt;&lt;/object&gt;&lt;object type=&quot;3&quot; unique_id=&quot;178588&quot;&gt;&lt;property id=&quot;20148&quot; value=&quot;5&quot;/&gt;&lt;property id=&quot;20300&quot; value=&quot;Slide 8 - &amp;quot;CNS Stimulants&amp;quot;&quot;/&gt;&lt;property id=&quot;20307&quot; value=&quot;605&quot;/&gt;&lt;/object&gt;&lt;object type=&quot;3&quot; unique_id=&quot;178589&quot;&gt;&lt;property id=&quot;20148&quot; value=&quot;5&quot;/&gt;&lt;property id=&quot;20300&quot; value=&quot;Slide 9 - &amp;quot;CNS Stimulants&amp;quot;&quot;/&gt;&lt;property id=&quot;20307&quot; value=&quot;606&quot;/&gt;&lt;/object&gt;&lt;object type=&quot;3&quot; unique_id=&quot;178590&quot;&gt;&lt;property id=&quot;20148&quot; value=&quot;5&quot;/&gt;&lt;property id=&quot;20300&quot; value=&quot;Slide 10 - &amp;quot;CNS Stimulants&amp;quot;&quot;/&gt;&lt;property id=&quot;20307&quot; value=&quot;607&quot;/&gt;&lt;/object&gt;&lt;object type=&quot;3&quot; unique_id=&quot;178591&quot;&gt;&lt;property id=&quot;20148&quot; value=&quot;5&quot;/&gt;&lt;property id=&quot;20300&quot; value=&quot;Slide 11 - &amp;quot;Hallucinogens&amp;quot;&quot;/&gt;&lt;property id=&quot;20307&quot; value=&quot;608&quot;/&gt;&lt;/object&gt;&lt;object type=&quot;3&quot; unique_id=&quot;178592&quot;&gt;&lt;property id=&quot;20148&quot; value=&quot;5&quot;/&gt;&lt;property id=&quot;20300&quot; value=&quot;Slide 12 - &amp;quot;Hallucinogens&amp;quot;&quot;/&gt;&lt;property id=&quot;20307&quot; value=&quot;609&quot;/&gt;&lt;/object&gt;&lt;object type=&quot;3&quot; unique_id=&quot;178593&quot;&gt;&lt;property id=&quot;20148&quot; value=&quot;5&quot;/&gt;&lt;property id=&quot;20300&quot; value=&quot;Slide 13 - &amp;quot;Hallucinogens&amp;quot;&quot;/&gt;&lt;property id=&quot;20307&quot; value=&quot;610&quot;/&gt;&lt;/object&gt;&lt;object type=&quot;3&quot; unique_id=&quot;178594&quot;&gt;&lt;property id=&quot;20148&quot; value=&quot;5&quot;/&gt;&lt;property id=&quot;20300&quot; value=&quot;Slide 14 - &amp;quot;Dissociative Anesthetics&amp;quot;&quot;/&gt;&lt;property id=&quot;20307&quot; value=&quot;611&quot;/&gt;&lt;/object&gt;&lt;object type=&quot;3&quot; unique_id=&quot;178596&quot;&gt;&lt;property id=&quot;20148&quot; value=&quot;5&quot;/&gt;&lt;property id=&quot;20300&quot; value=&quot;Slide 15 - &amp;quot;Dissociative Anesthetics&amp;quot;&quot;/&gt;&lt;property id=&quot;20307&quot; value=&quot;613&quot;/&gt;&lt;/object&gt;&lt;object type=&quot;3&quot; unique_id=&quot;178597&quot;&gt;&lt;property id=&quot;20148&quot; value=&quot;5&quot;/&gt;&lt;property id=&quot;20300&quot; value=&quot;Slide 16 - &amp;quot;Dissociative Anesthetics&amp;quot;&quot;/&gt;&lt;property id=&quot;20307&quot; value=&quot;614&quot;/&gt;&lt;/object&gt;&lt;object type=&quot;3&quot; unique_id=&quot;178598&quot;&gt;&lt;property id=&quot;20148&quot; value=&quot;5&quot;/&gt;&lt;property id=&quot;20300&quot; value=&quot;Slide 17 - &amp;quot;Narcotic Analgesics&amp;quot;&quot;/&gt;&lt;property id=&quot;20307&quot; value=&quot;615&quot;/&gt;&lt;/object&gt;&lt;object type=&quot;3&quot; unique_id=&quot;178599&quot;&gt;&lt;property id=&quot;20148&quot; value=&quot;5&quot;/&gt;&lt;property id=&quot;20300&quot; value=&quot;Slide 18 - &amp;quot;Narcotic Analgesics&amp;quot;&quot;/&gt;&lt;property id=&quot;20307&quot; value=&quot;616&quot;/&gt;&lt;/object&gt;&lt;object type=&quot;3&quot; unique_id=&quot;178600&quot;&gt;&lt;property id=&quot;20148&quot; value=&quot;5&quot;/&gt;&lt;property id=&quot;20300&quot; value=&quot;Slide 19 - &amp;quot;Narcotic Analgesics&amp;quot;&quot;/&gt;&lt;property id=&quot;20307&quot; value=&quot;617&quot;/&gt;&lt;/object&gt;&lt;object type=&quot;3&quot; unique_id=&quot;178601&quot;&gt;&lt;property id=&quot;20148&quot; value=&quot;5&quot;/&gt;&lt;property id=&quot;20300&quot; value=&quot;Slide 20 - &amp;quot;Inhalants&amp;quot;&quot;/&gt;&lt;property id=&quot;20307&quot; value=&quot;618&quot;/&gt;&lt;/object&gt;&lt;object type=&quot;3&quot; unique_id=&quot;178602&quot;&gt;&lt;property id=&quot;20148&quot; value=&quot;5&quot;/&gt;&lt;property id=&quot;20300&quot; value=&quot;Slide 21 - &amp;quot;Inhalants&amp;quot;&quot;/&gt;&lt;property id=&quot;20307&quot; value=&quot;619&quot;/&gt;&lt;/object&gt;&lt;object type=&quot;3&quot; unique_id=&quot;178603&quot;&gt;&lt;property id=&quot;20148&quot; value=&quot;5&quot;/&gt;&lt;property id=&quot;20300&quot; value=&quot;Slide 22 - &amp;quot;Inhalants&amp;quot;&quot;/&gt;&lt;property id=&quot;20307&quot; value=&quot;620&quot;/&gt;&lt;/object&gt;&lt;object type=&quot;3&quot; unique_id=&quot;178604&quot;&gt;&lt;property id=&quot;20148&quot; value=&quot;5&quot;/&gt;&lt;property id=&quot;20300&quot; value=&quot;Slide 23 - &amp;quot;Cannabis&amp;quot;&quot;/&gt;&lt;property id=&quot;20307&quot; value=&quot;621&quot;/&gt;&lt;/object&gt;&lt;object type=&quot;3&quot; unique_id=&quot;178605&quot;&gt;&lt;property id=&quot;20148&quot; value=&quot;5&quot;/&gt;&lt;property id=&quot;20300&quot; value=&quot;Slide 24 - &amp;quot;Cannabis&amp;quot;&quot;/&gt;&lt;property id=&quot;20307&quot; value=&quot;622&quot;/&gt;&lt;/object&gt;&lt;object type=&quot;3&quot; unique_id=&quot;178606&quot;&gt;&lt;property id=&quot;20148&quot; value=&quot;5&quot;/&gt;&lt;property id=&quot;20300&quot; value=&quot;Slide 25 - &amp;quot;Cannabis&amp;quot;&quot;/&gt;&lt;property id=&quot;20307&quot; value=&quot;623&quot;/&gt;&lt;/object&gt;&lt;object type=&quot;3&quot; unique_id=&quot;178607&quot;&gt;&lt;property id=&quot;20148&quot; value=&quot;5&quot;/&gt;&lt;property id=&quot;20300&quot; value=&quot;Slide 26 - &amp;quot;Wrap Up&amp;quot;&quot;/&gt;&lt;property id=&quot;20307&quot; value=&quot;624&quot;/&gt;&lt;/object&gt;&lt;object type=&quot;3&quot; unique_id=&quot;178608&quot;&gt;&lt;property id=&quot;20148&quot; value=&quot;5&quot;/&gt;&lt;property id=&quot;20300&quot; value=&quot;Slide 27 - &amp;quot;QUESTIONS?&amp;quot;&quot;/&gt;&lt;property id=&quot;20307&quot; value=&quot;625&quot;/&gt;&lt;/object&gt;&lt;object type=&quot;3&quot; unique_id=&quot;178614&quot;&gt;&lt;property id=&quot;20148&quot; value=&quot;5&quot;/&gt;&lt;property id=&quot;20300&quot; value=&quot;Slide 2&quot;/&gt;&lt;property id=&quot;20307&quot; value=&quot;628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21BC7E74-EFA1-4099-923A-5E5AC62FE897}" vid="{7C016463-1AA4-48F4-8A35-DB4D5B70027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5FB75267-E6E4-416F-B276-C6F64850B10F}"/>
</file>

<file path=customXml/itemProps2.xml><?xml version="1.0" encoding="utf-8"?>
<ds:datastoreItem xmlns:ds="http://schemas.openxmlformats.org/officeDocument/2006/customXml" ds:itemID="{E9C165E9-B26D-4615-99BD-D45BE31364AE}"/>
</file>

<file path=customXml/itemProps3.xml><?xml version="1.0" encoding="utf-8"?>
<ds:datastoreItem xmlns:ds="http://schemas.openxmlformats.org/officeDocument/2006/customXml" ds:itemID="{C1CBA20C-D502-4309-BBC6-17FBE5C47CDD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40069</TotalTime>
  <Words>1050</Words>
  <Application>Microsoft Macintosh PowerPoint</Application>
  <PresentationFormat>On-screen Show (4:3)</PresentationFormat>
  <Paragraphs>412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Trebuchet MS</vt:lpstr>
      <vt:lpstr>Wingdings 2</vt:lpstr>
      <vt:lpstr>DRE</vt:lpstr>
      <vt:lpstr>PowerPoint Presentation</vt:lpstr>
      <vt:lpstr>PowerPoint Presentation</vt:lpstr>
      <vt:lpstr>Learning Objectives</vt:lpstr>
      <vt:lpstr>Sign and Symptom Definition</vt:lpstr>
      <vt:lpstr>CNS Depressants</vt:lpstr>
      <vt:lpstr>CNS Depressants</vt:lpstr>
      <vt:lpstr>CNS Depressants</vt:lpstr>
      <vt:lpstr>CNS Stimulants</vt:lpstr>
      <vt:lpstr>CNS Stimulants</vt:lpstr>
      <vt:lpstr>CNS Stimulants</vt:lpstr>
      <vt:lpstr>Hallucinogens</vt:lpstr>
      <vt:lpstr>Hallucinogens</vt:lpstr>
      <vt:lpstr>Hallucinogens</vt:lpstr>
      <vt:lpstr>Dissociative Anesthetics</vt:lpstr>
      <vt:lpstr>Dissociative Anesthetics</vt:lpstr>
      <vt:lpstr>Dissociative Anesthetics</vt:lpstr>
      <vt:lpstr>Narcotic Analgesics</vt:lpstr>
      <vt:lpstr>Narcotic Analgesics</vt:lpstr>
      <vt:lpstr>Narcotic Analgesics</vt:lpstr>
      <vt:lpstr>Inhalants</vt:lpstr>
      <vt:lpstr>Inhalants</vt:lpstr>
      <vt:lpstr>Inhalants</vt:lpstr>
      <vt:lpstr>Cannabis</vt:lpstr>
      <vt:lpstr>Cannabis</vt:lpstr>
      <vt:lpstr>Cannabis</vt:lpstr>
      <vt:lpstr>Wrap Up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Kyle Clark</cp:lastModifiedBy>
  <cp:revision>858</cp:revision>
  <cp:lastPrinted>2014-03-05T16:43:42Z</cp:lastPrinted>
  <dcterms:created xsi:type="dcterms:W3CDTF">2005-12-09T17:41:03Z</dcterms:created>
  <dcterms:modified xsi:type="dcterms:W3CDTF">2023-01-24T20:11:12Z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4861868F-9484-44E6-AA99-55BD8397F00F</vt:lpwstr>
  </property>
  <property fmtid="{D5CDD505-2E9C-101B-9397-08002B2CF9AE}" pid="3" name="ArticulatePath">
    <vt:lpwstr>PRE_PPT_07 April 2021</vt:lpwstr>
  </property>
  <property fmtid="{D5CDD505-2E9C-101B-9397-08002B2CF9AE}" pid="4" name="ContentTypeId">
    <vt:lpwstr>0x010100A31DCCF0BBFCB640886DBD6AA5C4DF7C</vt:lpwstr>
  </property>
</Properties>
</file>